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26" r:id="rId3"/>
    <p:sldId id="325" r:id="rId4"/>
    <p:sldId id="267" r:id="rId5"/>
    <p:sldId id="268" r:id="rId6"/>
    <p:sldId id="296" r:id="rId7"/>
    <p:sldId id="29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98" r:id="rId18"/>
    <p:sldId id="328" r:id="rId19"/>
    <p:sldId id="303" r:id="rId20"/>
    <p:sldId id="294" r:id="rId21"/>
    <p:sldId id="304" r:id="rId22"/>
    <p:sldId id="297" r:id="rId23"/>
    <p:sldId id="301" r:id="rId24"/>
    <p:sldId id="305" r:id="rId25"/>
    <p:sldId id="306" r:id="rId26"/>
    <p:sldId id="307" r:id="rId27"/>
    <p:sldId id="308" r:id="rId28"/>
    <p:sldId id="309" r:id="rId29"/>
    <p:sldId id="311" r:id="rId30"/>
    <p:sldId id="312" r:id="rId31"/>
    <p:sldId id="313" r:id="rId32"/>
    <p:sldId id="315" r:id="rId33"/>
    <p:sldId id="316" r:id="rId34"/>
    <p:sldId id="317" r:id="rId35"/>
    <p:sldId id="310" r:id="rId36"/>
    <p:sldId id="327" r:id="rId37"/>
    <p:sldId id="329" r:id="rId38"/>
    <p:sldId id="318" r:id="rId39"/>
    <p:sldId id="319" r:id="rId40"/>
    <p:sldId id="300" r:id="rId41"/>
    <p:sldId id="323" r:id="rId42"/>
    <p:sldId id="314" r:id="rId43"/>
    <p:sldId id="322" r:id="rId44"/>
    <p:sldId id="32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rett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6" autoAdjust="0"/>
    <p:restoredTop sz="94714" autoAdjust="0"/>
  </p:normalViewPr>
  <p:slideViewPr>
    <p:cSldViewPr>
      <p:cViewPr>
        <p:scale>
          <a:sx n="100" d="100"/>
          <a:sy n="100" d="100"/>
        </p:scale>
        <p:origin x="-102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26DE-F2AA-4079-BA05-E3166E8BEFA6}" type="datetimeFigureOut">
              <a:rPr lang="en-US" smtClean="0"/>
              <a:pPr/>
              <a:t>3/11/2010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B280-EA36-4385-977F-2DE47416F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B280-EA36-4385-977F-2DE47416FE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D1BE-D44C-45C5-998E-60D14E0C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ol.unh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2057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28" charset="-128"/>
              </a:rPr>
              <a:t>TRansparent Interconnection</a:t>
            </a:r>
            <a:br>
              <a:rPr lang="en-US" sz="4000" dirty="0" smtClean="0">
                <a:ea typeface="ＭＳ Ｐゴシック" pitchFamily="28" charset="-128"/>
              </a:rPr>
            </a:br>
            <a:r>
              <a:rPr lang="en-US" sz="4000" dirty="0" smtClean="0">
                <a:ea typeface="ＭＳ Ｐゴシック" pitchFamily="28" charset="-128"/>
              </a:rPr>
              <a:t>of Lots of Links (TRILL)</a:t>
            </a:r>
            <a:br>
              <a:rPr lang="en-US" sz="4000" dirty="0" smtClean="0">
                <a:ea typeface="ＭＳ Ｐゴシック" pitchFamily="28" charset="-128"/>
              </a:rPr>
            </a:br>
            <a:r>
              <a:rPr lang="en-US" sz="4000" dirty="0" smtClean="0">
                <a:ea typeface="ＭＳ Ｐゴシック" pitchFamily="28" charset="-128"/>
              </a:rPr>
              <a:t/>
            </a:r>
            <a:br>
              <a:rPr lang="en-US" sz="4000" dirty="0" smtClean="0">
                <a:ea typeface="ＭＳ Ｐゴシック" pitchFamily="28" charset="-128"/>
              </a:rPr>
            </a:br>
            <a:r>
              <a:rPr lang="en-US" sz="1800" b="1" dirty="0" smtClean="0">
                <a:ea typeface="ＭＳ Ｐゴシック" pitchFamily="28" charset="-128"/>
                <a:hlinkClick r:id="rId3"/>
              </a:rPr>
              <a:t>www.iol.unh.edu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28" charset="-128"/>
              </a:rPr>
              <a:t>March 11</a:t>
            </a:r>
            <a:r>
              <a:rPr lang="en-US" sz="3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28" charset="-128"/>
              </a:rPr>
              <a:t>th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28" charset="-128"/>
              </a:rPr>
              <a:t> 2010</a:t>
            </a:r>
          </a:p>
          <a:p>
            <a:pPr eaLnBrk="1" hangingPunct="1"/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28" charset="-128"/>
            </a:endParaRPr>
          </a:p>
          <a:p>
            <a:pPr eaLnBrk="1" hangingPunct="1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28" charset="-128"/>
              </a:rPr>
              <a:t>David Bond</a:t>
            </a:r>
          </a:p>
          <a:p>
            <a:pPr eaLnBrk="1" hangingPunct="1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28" charset="-128"/>
              </a:rPr>
              <a:t>University of New Hampshire: InterOperability Laboratory</a:t>
            </a:r>
          </a:p>
          <a:p>
            <a:pPr eaLnBrk="1" hangingPunct="1"/>
            <a:endParaRPr lang="en-US" sz="1200" dirty="0" smtClean="0">
              <a:ea typeface="ＭＳ Ｐゴシック" pitchFamily="28" charset="-128"/>
            </a:endParaRPr>
          </a:p>
          <a:p>
            <a:pPr eaLnBrk="1" hangingPunct="1"/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266825"/>
            <a:ext cx="6667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228725" y="1227138"/>
          <a:ext cx="668655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Visio" r:id="rId4" imgW="6686839" imgH="4404064" progId="Visio.Drawing.11">
                  <p:embed/>
                </p:oleObj>
              </mc:Choice>
              <mc:Fallback>
                <p:oleObj name="Visio" r:id="rId4" imgW="6686839" imgH="4404064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27138"/>
                        <a:ext cx="668655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519492" y="1219199"/>
          <a:ext cx="6773608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Visio" r:id="rId4" imgW="7442144" imgH="5389322" progId="Visio.Drawing.11">
                  <p:embed/>
                </p:oleObj>
              </mc:Choice>
              <mc:Fallback>
                <p:oleObj name="Visio" r:id="rId4" imgW="7442144" imgH="5389322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492" y="1219199"/>
                        <a:ext cx="6773608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28" charset="-128"/>
                <a:cs typeface="+mj-cs"/>
              </a:rPr>
              <a:t>Spanning Tree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28" charset="-128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676400" y="1208795"/>
          <a:ext cx="6046788" cy="463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Visio" r:id="rId4" imgW="6303115" imgH="4832496" progId="Visio.Drawing.11">
                  <p:embed/>
                </p:oleObj>
              </mc:Choice>
              <mc:Fallback>
                <p:oleObj name="Visio" r:id="rId4" imgW="6303115" imgH="4832496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08795"/>
                        <a:ext cx="6046788" cy="463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Spanning Tree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Prevents loops!</a:t>
            </a:r>
          </a:p>
          <a:p>
            <a:r>
              <a:rPr lang="en-US" dirty="0" smtClean="0"/>
              <a:t>Zero configuration</a:t>
            </a:r>
          </a:p>
          <a:p>
            <a:r>
              <a:rPr lang="en-US" dirty="0" smtClean="0"/>
              <a:t>Allows to redundant topologies</a:t>
            </a:r>
          </a:p>
          <a:p>
            <a:r>
              <a:rPr lang="en-US" dirty="0" smtClean="0"/>
              <a:t>But! It shuts down links</a:t>
            </a:r>
          </a:p>
          <a:p>
            <a:pPr lvl="1"/>
            <a:r>
              <a:rPr lang="en-US" dirty="0" smtClean="0"/>
              <a:t>Leads to traffic taking sub-optimal paths</a:t>
            </a:r>
          </a:p>
          <a:p>
            <a:pPr lvl="1"/>
            <a:r>
              <a:rPr lang="en-US" dirty="0" smtClean="0"/>
              <a:t>Inefficient in Bandwidth utilization</a:t>
            </a:r>
          </a:p>
          <a:p>
            <a:pPr lvl="1"/>
            <a:r>
              <a:rPr lang="en-US" dirty="0" smtClean="0"/>
              <a:t>Traffic Bottlenecks</a:t>
            </a:r>
          </a:p>
          <a:p>
            <a:r>
              <a:rPr lang="en-US" dirty="0" smtClean="0"/>
              <a:t>Unacceptable for modern applications</a:t>
            </a:r>
          </a:p>
          <a:p>
            <a:pPr lvl="1"/>
            <a:r>
              <a:rPr lang="en-US" dirty="0" smtClean="0"/>
              <a:t>Data Centers, Cloud Computing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109313" cy="52117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5">
              <a:buNone/>
            </a:pPr>
            <a:r>
              <a:rPr lang="en-US" dirty="0" smtClean="0"/>
              <a:t>I think that I shall never see</a:t>
            </a:r>
          </a:p>
          <a:p>
            <a:pPr lvl="5">
              <a:buNone/>
            </a:pPr>
            <a:r>
              <a:rPr lang="en-US" dirty="0" smtClean="0"/>
              <a:t>a graph more lovely than a tree.</a:t>
            </a:r>
          </a:p>
          <a:p>
            <a:pPr lvl="5">
              <a:buNone/>
            </a:pPr>
            <a:r>
              <a:rPr lang="en-US" dirty="0" smtClean="0"/>
              <a:t>A tree whose crucial property</a:t>
            </a:r>
          </a:p>
          <a:p>
            <a:pPr lvl="5">
              <a:buNone/>
            </a:pPr>
            <a:r>
              <a:rPr lang="en-US" dirty="0" smtClean="0"/>
              <a:t>is loop-free connectivity.</a:t>
            </a:r>
          </a:p>
          <a:p>
            <a:pPr lvl="5">
              <a:buNone/>
            </a:pPr>
            <a:r>
              <a:rPr lang="en-US" dirty="0" smtClean="0"/>
              <a:t>A tree that must be sure to span</a:t>
            </a:r>
          </a:p>
          <a:p>
            <a:pPr lvl="5">
              <a:buNone/>
            </a:pPr>
            <a:r>
              <a:rPr lang="en-US" dirty="0" smtClean="0"/>
              <a:t>so packet can reach every LAN.</a:t>
            </a:r>
          </a:p>
          <a:p>
            <a:pPr lvl="5">
              <a:buNone/>
            </a:pPr>
            <a:r>
              <a:rPr lang="en-US" dirty="0" smtClean="0"/>
              <a:t>First, the root must be selected.</a:t>
            </a:r>
          </a:p>
          <a:p>
            <a:pPr lvl="5">
              <a:buNone/>
            </a:pPr>
            <a:r>
              <a:rPr lang="en-US" dirty="0" smtClean="0"/>
              <a:t>By ID, it is elected.</a:t>
            </a:r>
          </a:p>
          <a:p>
            <a:pPr lvl="5">
              <a:buNone/>
            </a:pPr>
            <a:r>
              <a:rPr lang="en-US" dirty="0" smtClean="0"/>
              <a:t>Least-cost paths from root are traced.</a:t>
            </a:r>
          </a:p>
          <a:p>
            <a:pPr lvl="5">
              <a:buNone/>
            </a:pPr>
            <a:r>
              <a:rPr lang="en-US" dirty="0" smtClean="0"/>
              <a:t>In the tree, these paths are placed.</a:t>
            </a:r>
          </a:p>
          <a:p>
            <a:pPr lvl="5">
              <a:buNone/>
            </a:pPr>
            <a:r>
              <a:rPr lang="en-US" dirty="0" smtClean="0"/>
              <a:t>A mesh is made by folks like me,</a:t>
            </a:r>
          </a:p>
          <a:p>
            <a:pPr lvl="5">
              <a:buNone/>
            </a:pPr>
            <a:r>
              <a:rPr lang="en-US" dirty="0" smtClean="0"/>
              <a:t>then bridges find a spanning tree.</a:t>
            </a:r>
          </a:p>
          <a:p>
            <a:pPr lvl="5">
              <a:buNone/>
            </a:pPr>
            <a:r>
              <a:rPr lang="en-US" dirty="0" smtClean="0"/>
              <a:t>			Radia Perlman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Routing vs. Bridging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5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Statement			</a:t>
            </a:r>
            <a:r>
              <a:rPr lang="en-US" dirty="0" smtClean="0">
                <a:sym typeface="Wingdings 2"/>
              </a:rPr>
              <a:t></a:t>
            </a:r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TRILL</a:t>
            </a:r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SPB</a:t>
            </a:r>
          </a:p>
          <a:p>
            <a:r>
              <a:rPr lang="en-US" dirty="0" smtClean="0"/>
              <a:t>Market Status</a:t>
            </a:r>
          </a:p>
          <a:p>
            <a:r>
              <a:rPr lang="en-US" dirty="0" smtClean="0"/>
              <a:t>TRILL &amp; the IOL</a:t>
            </a:r>
          </a:p>
          <a:p>
            <a:r>
              <a:rPr lang="en-US" dirty="0" smtClean="0"/>
              <a:t>Research Opportunities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Algorhyme </a:t>
            </a:r>
            <a:r>
              <a:rPr lang="en-US" dirty="0" err="1" smtClean="0"/>
              <a:t>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5">
              <a:buNone/>
            </a:pPr>
            <a:r>
              <a:rPr lang="en-US" dirty="0" smtClean="0"/>
              <a:t>I hope that we shall one day see</a:t>
            </a:r>
          </a:p>
          <a:p>
            <a:pPr lvl="5">
              <a:buNone/>
            </a:pPr>
            <a:r>
              <a:rPr lang="en-US" dirty="0" smtClean="0"/>
              <a:t>A graph more lovely than a tree.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A graph to boost efficiency</a:t>
            </a:r>
          </a:p>
          <a:p>
            <a:pPr lvl="5">
              <a:buNone/>
            </a:pPr>
            <a:r>
              <a:rPr lang="en-US" dirty="0" smtClean="0"/>
              <a:t>While still configuration-free.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A network where RBridges can</a:t>
            </a:r>
          </a:p>
          <a:p>
            <a:pPr lvl="5">
              <a:buNone/>
            </a:pPr>
            <a:r>
              <a:rPr lang="en-US" dirty="0" smtClean="0"/>
              <a:t>Route packets to their target LAN.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The paths they find, to our elation,</a:t>
            </a:r>
          </a:p>
          <a:p>
            <a:pPr lvl="5">
              <a:buNone/>
            </a:pPr>
            <a:r>
              <a:rPr lang="en-US" dirty="0" smtClean="0"/>
              <a:t>Are least cost paths to destination!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With packet hop counts we now see,</a:t>
            </a:r>
          </a:p>
          <a:p>
            <a:pPr lvl="5">
              <a:buNone/>
            </a:pPr>
            <a:r>
              <a:rPr lang="en-US" dirty="0" smtClean="0"/>
              <a:t>The network need not be loop-free!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dirty="0" smtClean="0"/>
              <a:t>RBridges work transparently,</a:t>
            </a:r>
          </a:p>
          <a:p>
            <a:pPr lvl="5">
              <a:buNone/>
            </a:pPr>
            <a:r>
              <a:rPr lang="en-US" dirty="0" smtClean="0"/>
              <a:t>Without a common spanning tree. </a:t>
            </a:r>
          </a:p>
          <a:p>
            <a:pPr lvl="5">
              <a:buNone/>
            </a:pPr>
            <a:r>
              <a:rPr lang="en-US" dirty="0" smtClean="0"/>
              <a:t>			Ray </a:t>
            </a:r>
            <a:r>
              <a:rPr lang="en-US" dirty="0" err="1" smtClean="0"/>
              <a:t>Perlner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IETF</a:t>
            </a:r>
            <a:r>
              <a:rPr lang="en-US" dirty="0" smtClean="0"/>
              <a:t> Working Group</a:t>
            </a:r>
          </a:p>
          <a:p>
            <a:pPr lvl="1"/>
            <a:r>
              <a:rPr lang="en-US" dirty="0" err="1" smtClean="0"/>
              <a:t>BoF</a:t>
            </a:r>
            <a:r>
              <a:rPr lang="en-US" dirty="0" smtClean="0"/>
              <a:t>  2004</a:t>
            </a:r>
          </a:p>
          <a:p>
            <a:pPr lvl="1"/>
            <a:r>
              <a:rPr lang="en-US" dirty="0" smtClean="0"/>
              <a:t>Draft Specification in </a:t>
            </a:r>
            <a:r>
              <a:rPr lang="en-US" dirty="0" err="1" smtClean="0"/>
              <a:t>IESG</a:t>
            </a:r>
            <a:r>
              <a:rPr lang="en-US" dirty="0" smtClean="0"/>
              <a:t> Last Call</a:t>
            </a:r>
          </a:p>
          <a:p>
            <a:r>
              <a:rPr lang="en-US" dirty="0" smtClean="0"/>
              <a:t>Introduce Link State Routing to Layer 2</a:t>
            </a:r>
          </a:p>
          <a:p>
            <a:pPr lvl="1"/>
            <a:r>
              <a:rPr lang="en-US" dirty="0" smtClean="0"/>
              <a:t>“The TRILL </a:t>
            </a:r>
            <a:r>
              <a:rPr lang="en-US" dirty="0" err="1" smtClean="0"/>
              <a:t>WG</a:t>
            </a:r>
            <a:r>
              <a:rPr lang="en-US" dirty="0" smtClean="0"/>
              <a:t> will design a solution for shortest-path frame routing in multi-hop IEEE 802.1-compliant Ethernet networks with arbitrary topologies, using an existing link-state routing protocol technology.”</a:t>
            </a:r>
          </a:p>
          <a:p>
            <a:r>
              <a:rPr lang="en-US" dirty="0" smtClean="0"/>
              <a:t>This would solve our spanning tree problem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RBridge</a:t>
            </a:r>
          </a:p>
          <a:p>
            <a:pPr lvl="1"/>
            <a:r>
              <a:rPr lang="en-US" dirty="0" smtClean="0"/>
              <a:t>Routing Bridge</a:t>
            </a:r>
          </a:p>
          <a:p>
            <a:r>
              <a:rPr lang="en-US" dirty="0" smtClean="0"/>
              <a:t>Campus</a:t>
            </a:r>
          </a:p>
          <a:p>
            <a:pPr lvl="1"/>
            <a:r>
              <a:rPr lang="en-US" dirty="0" smtClean="0"/>
              <a:t>A broadcast domain</a:t>
            </a:r>
          </a:p>
          <a:p>
            <a:r>
              <a:rPr lang="en-US" dirty="0" smtClean="0"/>
              <a:t>Link State Routing Protocol</a:t>
            </a:r>
          </a:p>
          <a:p>
            <a:pPr lvl="1"/>
            <a:r>
              <a:rPr lang="en-US" dirty="0" smtClean="0"/>
              <a:t>Creates a map of the network topology for each device</a:t>
            </a:r>
          </a:p>
          <a:p>
            <a:r>
              <a:rPr lang="en-US" dirty="0" smtClean="0"/>
              <a:t>IS-IS</a:t>
            </a:r>
          </a:p>
          <a:p>
            <a:pPr lvl="1"/>
            <a:r>
              <a:rPr lang="en-US" dirty="0" smtClean="0"/>
              <a:t>A link state routing protocol currently in use with IPv4 and </a:t>
            </a:r>
            <a:r>
              <a:rPr lang="en-US" dirty="0" err="1" smtClean="0"/>
              <a:t>IPv6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the link state protocol, IS-IS</a:t>
            </a:r>
          </a:p>
          <a:p>
            <a:r>
              <a:rPr lang="en-US" dirty="0" smtClean="0"/>
              <a:t>Gives each RBridge a network map</a:t>
            </a:r>
          </a:p>
          <a:p>
            <a:r>
              <a:rPr lang="en-US" dirty="0" smtClean="0"/>
              <a:t>RBridges can receive four types of frames</a:t>
            </a:r>
          </a:p>
          <a:p>
            <a:pPr lvl="1"/>
            <a:r>
              <a:rPr lang="en-US" dirty="0" smtClean="0"/>
              <a:t>Known Unicast</a:t>
            </a:r>
          </a:p>
          <a:p>
            <a:pPr lvl="2"/>
            <a:r>
              <a:rPr lang="en-US" dirty="0" smtClean="0"/>
              <a:t>RBridge knows where the destination device is</a:t>
            </a:r>
          </a:p>
          <a:p>
            <a:pPr lvl="1"/>
            <a:r>
              <a:rPr lang="en-US" dirty="0" smtClean="0"/>
              <a:t>Unknown Unicast</a:t>
            </a:r>
          </a:p>
          <a:p>
            <a:pPr lvl="1"/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Broadcast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an RBridge receives a frame it is the Ingress RBridge</a:t>
            </a:r>
          </a:p>
          <a:p>
            <a:r>
              <a:rPr lang="en-US" dirty="0" smtClean="0"/>
              <a:t>The frame is coming into the RBridge Campus</a:t>
            </a:r>
          </a:p>
          <a:p>
            <a:r>
              <a:rPr lang="en-US" dirty="0" smtClean="0"/>
              <a:t>The RBridge encapsulates this frame with a TRILL and Ethernet Header</a:t>
            </a:r>
          </a:p>
          <a:p>
            <a:r>
              <a:rPr lang="en-US" dirty="0" smtClean="0"/>
              <a:t>Only one RBridge on a LAN encapsulates frames for that LAN</a:t>
            </a:r>
          </a:p>
          <a:p>
            <a:r>
              <a:rPr lang="en-US" dirty="0" smtClean="0"/>
              <a:t>Appointed forwarder for that LAN</a:t>
            </a:r>
          </a:p>
          <a:p>
            <a:r>
              <a:rPr lang="en-US" dirty="0" smtClean="0"/>
              <a:t>Selected by the designated RBridge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Overview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024" y="1815716"/>
            <a:ext cx="5179952" cy="32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 types of frames are handled in two different ways</a:t>
            </a:r>
          </a:p>
          <a:p>
            <a:r>
              <a:rPr lang="en-US" dirty="0" smtClean="0"/>
              <a:t>Known Unicast</a:t>
            </a:r>
          </a:p>
          <a:p>
            <a:pPr lvl="1"/>
            <a:r>
              <a:rPr lang="en-US" dirty="0" smtClean="0"/>
              <a:t>RBridge knows where the destination device is</a:t>
            </a:r>
          </a:p>
          <a:p>
            <a:pPr lvl="1"/>
            <a:r>
              <a:rPr lang="en-US" dirty="0" smtClean="0"/>
              <a:t>It knows the “Egress RBridge”</a:t>
            </a:r>
          </a:p>
          <a:p>
            <a:pPr lvl="2"/>
            <a:r>
              <a:rPr lang="en-US" dirty="0" smtClean="0"/>
              <a:t>The exit point from the Campus</a:t>
            </a:r>
          </a:p>
          <a:p>
            <a:pPr lvl="1"/>
            <a:r>
              <a:rPr lang="en-US" dirty="0" smtClean="0"/>
              <a:t>Sends frame along shortest path route from Ingress RBridge to the Egress </a:t>
            </a:r>
            <a:r>
              <a:rPr lang="en-US" dirty="0" err="1" smtClean="0"/>
              <a:t>Rbridge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Every device needs to see this frame</a:t>
            </a:r>
          </a:p>
          <a:p>
            <a:pPr lvl="1"/>
            <a:r>
              <a:rPr lang="en-US" dirty="0" smtClean="0"/>
              <a:t>Send it to every LAN</a:t>
            </a:r>
          </a:p>
          <a:p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Many devices need to see this frame</a:t>
            </a:r>
          </a:p>
          <a:p>
            <a:pPr lvl="1"/>
            <a:r>
              <a:rPr lang="en-US" dirty="0" smtClean="0"/>
              <a:t>Send it to every LAN</a:t>
            </a:r>
          </a:p>
          <a:p>
            <a:pPr lvl="1"/>
            <a:r>
              <a:rPr lang="en-US" dirty="0" smtClean="0"/>
              <a:t>Optimization</a:t>
            </a:r>
          </a:p>
          <a:p>
            <a:r>
              <a:rPr lang="en-US" dirty="0" smtClean="0"/>
              <a:t>Unknown Unicast</a:t>
            </a:r>
          </a:p>
          <a:p>
            <a:pPr lvl="1"/>
            <a:r>
              <a:rPr lang="en-US" dirty="0" smtClean="0"/>
              <a:t>RBridge doesn’t know Egress RBridge</a:t>
            </a:r>
          </a:p>
          <a:p>
            <a:pPr lvl="1"/>
            <a:r>
              <a:rPr lang="en-US" dirty="0" smtClean="0"/>
              <a:t>Send it to every LAN</a:t>
            </a:r>
          </a:p>
          <a:p>
            <a:r>
              <a:rPr lang="en-US" dirty="0" smtClean="0"/>
              <a:t>All handled the same way</a:t>
            </a:r>
          </a:p>
          <a:p>
            <a:pPr lvl="1"/>
            <a:r>
              <a:rPr lang="en-US" dirty="0" smtClean="0"/>
              <a:t>Sent over a distribution tree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Distribution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Tree</a:t>
            </a:r>
          </a:p>
          <a:p>
            <a:pPr lvl="1"/>
            <a:r>
              <a:rPr lang="en-US" dirty="0" smtClean="0"/>
              <a:t>A minimal spanning tree over a network topology</a:t>
            </a:r>
          </a:p>
          <a:p>
            <a:r>
              <a:rPr lang="en-US" dirty="0" smtClean="0"/>
              <a:t>Doesn’t this have the same disadvantages of </a:t>
            </a:r>
            <a:r>
              <a:rPr lang="en-US" dirty="0" err="1" smtClean="0"/>
              <a:t>STP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Yes! But, these frames have to reach every link</a:t>
            </a:r>
          </a:p>
          <a:p>
            <a:pPr lvl="1"/>
            <a:r>
              <a:rPr lang="en-US" dirty="0" smtClean="0"/>
              <a:t>No! We can have multiple distribution 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Distribution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Ingress into the campus set Egress RBridge to the root of a distribution tree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 bit signifies that the frame is being sent on a distribution tree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74626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Distribution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Build multiple distribution trees</a:t>
            </a:r>
          </a:p>
          <a:p>
            <a:pPr lvl="2"/>
            <a:r>
              <a:rPr lang="en-US" dirty="0" smtClean="0"/>
              <a:t>Campus wide number of trees to calculate is determined</a:t>
            </a:r>
          </a:p>
          <a:p>
            <a:pPr lvl="2"/>
            <a:r>
              <a:rPr lang="en-US" dirty="0" smtClean="0"/>
              <a:t>If some device in the campus can only store one distribution tree in memory then only one distribution tree will be calculated</a:t>
            </a:r>
          </a:p>
          <a:p>
            <a:pPr lvl="1"/>
            <a:r>
              <a:rPr lang="en-US" dirty="0" smtClean="0"/>
              <a:t>Send to distribution tree rooted near ingress RBridge</a:t>
            </a:r>
          </a:p>
          <a:p>
            <a:pPr lvl="1"/>
            <a:r>
              <a:rPr lang="en-US" dirty="0" smtClean="0"/>
              <a:t>Load balance traffic over different distribution trees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Address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Known Unicast</a:t>
            </a:r>
          </a:p>
          <a:p>
            <a:pPr lvl="2"/>
            <a:r>
              <a:rPr lang="en-US" dirty="0" smtClean="0"/>
              <a:t>Takes Shortest Path from Ingress to Egress</a:t>
            </a:r>
          </a:p>
          <a:p>
            <a:pPr lvl="1"/>
            <a:r>
              <a:rPr lang="en-US" dirty="0" smtClean="0"/>
              <a:t>Multicast/Broadcast</a:t>
            </a:r>
          </a:p>
          <a:p>
            <a:pPr lvl="2"/>
            <a:r>
              <a:rPr lang="en-US" dirty="0" smtClean="0"/>
              <a:t>Sent over a nearby distribution tree</a:t>
            </a:r>
          </a:p>
          <a:p>
            <a:pPr lvl="2"/>
            <a:r>
              <a:rPr lang="en-US" dirty="0" smtClean="0"/>
              <a:t>This is fine, everyone needs to see it anyways</a:t>
            </a:r>
          </a:p>
          <a:p>
            <a:pPr lvl="1"/>
            <a:r>
              <a:rPr lang="en-US" dirty="0" smtClean="0"/>
              <a:t>Unknown Unicast</a:t>
            </a:r>
          </a:p>
          <a:p>
            <a:pPr lvl="2"/>
            <a:r>
              <a:rPr lang="en-US" dirty="0" smtClean="0"/>
              <a:t>Sent over a distribution tree</a:t>
            </a:r>
          </a:p>
          <a:p>
            <a:pPr lvl="2"/>
            <a:r>
              <a:rPr lang="en-US" dirty="0" smtClean="0"/>
              <a:t>This is undesirable, many LANs that don’t need the frame get the frame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Address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1: Minimize Unknown Unicast</a:t>
            </a:r>
          </a:p>
          <a:p>
            <a:pPr lvl="1"/>
            <a:r>
              <a:rPr lang="en-US" dirty="0" smtClean="0"/>
              <a:t>When you see a frame, with </a:t>
            </a:r>
            <a:r>
              <a:rPr lang="en-US" dirty="0" err="1" smtClean="0"/>
              <a:t>Inner.Mac</a:t>
            </a:r>
            <a:r>
              <a:rPr lang="en-US" dirty="0" smtClean="0"/>
              <a:t> X from Ingress RBridge Y, memorize that tuple</a:t>
            </a:r>
          </a:p>
          <a:p>
            <a:pPr lvl="1"/>
            <a:r>
              <a:rPr lang="en-US" dirty="0" smtClean="0"/>
              <a:t>Similar to MAC address learning in 802.3</a:t>
            </a:r>
          </a:p>
          <a:p>
            <a:pPr lvl="1"/>
            <a:r>
              <a:rPr lang="en-US" dirty="0" smtClean="0"/>
              <a:t>Forget after a while</a:t>
            </a:r>
          </a:p>
          <a:p>
            <a:pPr lvl="1"/>
            <a:r>
              <a:rPr lang="en-US" dirty="0" smtClean="0"/>
              <a:t>When two devices talk, first packet will be sent over a distribution tree, after that shortest path</a:t>
            </a:r>
          </a:p>
          <a:p>
            <a:r>
              <a:rPr lang="en-US" dirty="0" smtClean="0"/>
              <a:t>Solution 2: Distribute Tuple Information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ESADI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2: Distribute Tuple Information</a:t>
            </a:r>
          </a:p>
          <a:p>
            <a:r>
              <a:rPr lang="en-US" dirty="0" smtClean="0"/>
              <a:t>ESADI: End Station Address Distribution Information</a:t>
            </a:r>
          </a:p>
          <a:p>
            <a:pPr lvl="1"/>
            <a:r>
              <a:rPr lang="en-US" dirty="0" smtClean="0"/>
              <a:t>RBridges send End Station Address Tuples to other RBridges when they learn about them or are configured to send this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TRILL: 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VLANs</a:t>
            </a:r>
          </a:p>
          <a:p>
            <a:pPr lvl="1"/>
            <a:r>
              <a:rPr lang="en-US" dirty="0" smtClean="0"/>
              <a:t>Layering of virtual broadcast domains over a single physical broadcast domain</a:t>
            </a:r>
          </a:p>
          <a:p>
            <a:pPr lvl="1"/>
            <a:r>
              <a:rPr lang="en-US" dirty="0" smtClean="0"/>
              <a:t>Security, Traffic Engineering</a:t>
            </a:r>
          </a:p>
          <a:p>
            <a:r>
              <a:rPr lang="en-US" dirty="0" smtClean="0"/>
              <a:t>TRILL works with VLANs</a:t>
            </a:r>
          </a:p>
          <a:p>
            <a:r>
              <a:rPr lang="en-US" dirty="0" smtClean="0"/>
              <a:t>Layered on top of VLANs</a:t>
            </a:r>
          </a:p>
          <a:p>
            <a:r>
              <a:rPr lang="en-US" dirty="0" smtClean="0"/>
              <a:t>One TRILL topology per </a:t>
            </a:r>
            <a:r>
              <a:rPr lang="en-US" dirty="0" err="1" smtClean="0"/>
              <a:t>VLAN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Deployment</a:t>
            </a:r>
          </a:p>
          <a:p>
            <a:pPr lvl="1"/>
            <a:r>
              <a:rPr lang="en-US" dirty="0" smtClean="0"/>
              <a:t>Agnostic to other protocol, a TRILL link can in fact be a </a:t>
            </a:r>
            <a:r>
              <a:rPr lang="en-US" dirty="0" err="1" smtClean="0"/>
              <a:t>802.1Q</a:t>
            </a:r>
            <a:r>
              <a:rPr lang="en-US" dirty="0" smtClean="0"/>
              <a:t>-2005 Cloud of many switches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No less secure than 802.1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3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109313" cy="52117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David Bond (UNH-IOL)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0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Statement			</a:t>
            </a:r>
            <a:r>
              <a:rPr lang="en-US" dirty="0" smtClean="0">
                <a:sym typeface="Wingdings 2"/>
              </a:rPr>
              <a:t></a:t>
            </a:r>
            <a:endParaRPr lang="en-US" dirty="0" smtClean="0"/>
          </a:p>
          <a:p>
            <a:r>
              <a:rPr lang="en-US" dirty="0" smtClean="0"/>
              <a:t>Solution			</a:t>
            </a:r>
            <a:r>
              <a:rPr lang="en-US" dirty="0" smtClean="0">
                <a:sym typeface="Wingdings 2"/>
              </a:rPr>
              <a:t> 		</a:t>
            </a:r>
            <a:endParaRPr lang="en-US" dirty="0" smtClean="0"/>
          </a:p>
          <a:p>
            <a:pPr lvl="1"/>
            <a:r>
              <a:rPr lang="en-US" dirty="0" smtClean="0"/>
              <a:t>TRILL			</a:t>
            </a:r>
            <a:r>
              <a:rPr lang="en-US" dirty="0" smtClean="0">
                <a:sym typeface="Wingdings 2"/>
              </a:rPr>
              <a:t> 			</a:t>
            </a:r>
            <a:endParaRPr lang="en-US" dirty="0" smtClean="0"/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err="1" smtClean="0"/>
              <a:t>SPB</a:t>
            </a:r>
            <a:endParaRPr lang="en-US" dirty="0" smtClean="0"/>
          </a:p>
          <a:p>
            <a:r>
              <a:rPr lang="en-US" dirty="0" smtClean="0"/>
              <a:t>Market Status</a:t>
            </a:r>
          </a:p>
          <a:p>
            <a:r>
              <a:rPr lang="en-US" dirty="0" smtClean="0"/>
              <a:t>TRILL &amp; the IOL</a:t>
            </a:r>
          </a:p>
          <a:p>
            <a:r>
              <a:rPr lang="en-US" dirty="0" smtClean="0"/>
              <a:t>Research Opportunities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Shortest Path Bridging</a:t>
            </a:r>
          </a:p>
          <a:p>
            <a:r>
              <a:rPr lang="en-US" dirty="0" err="1" smtClean="0"/>
              <a:t>802.1aq</a:t>
            </a:r>
            <a:endParaRPr lang="en-US" dirty="0" smtClean="0"/>
          </a:p>
          <a:p>
            <a:pPr lvl="1"/>
            <a:r>
              <a:rPr lang="en-US" dirty="0" smtClean="0"/>
              <a:t>IEEE’s solution to the same problem</a:t>
            </a:r>
          </a:p>
          <a:p>
            <a:pPr lvl="1"/>
            <a:r>
              <a:rPr lang="en-US" dirty="0" smtClean="0"/>
              <a:t>Essentially form many spanning trees each rooted at a different node and send traffic on that spanning tree</a:t>
            </a:r>
          </a:p>
          <a:p>
            <a:pPr lvl="1"/>
            <a:r>
              <a:rPr lang="en-US" dirty="0" smtClean="0"/>
              <a:t>Limited to 100 nodes(Zero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err="1" smtClean="0"/>
              <a:t>SPBM</a:t>
            </a:r>
            <a:r>
              <a:rPr lang="en-US" dirty="0" smtClean="0"/>
              <a:t>), 1000 nodes (Managed </a:t>
            </a:r>
            <a:r>
              <a:rPr lang="en-US" dirty="0" err="1" smtClean="0"/>
              <a:t>SPBV</a:t>
            </a:r>
            <a:r>
              <a:rPr lang="en-US" dirty="0" smtClean="0"/>
              <a:t>), </a:t>
            </a:r>
            <a:r>
              <a:rPr lang="en-US" dirty="0" smtClean="0"/>
              <a:t>TRILL(</a:t>
            </a:r>
            <a:r>
              <a:rPr lang="en-US" dirty="0" err="1" smtClean="0"/>
              <a:t>64k</a:t>
            </a:r>
            <a:r>
              <a:rPr lang="en-US" dirty="0" smtClean="0"/>
              <a:t>)*</a:t>
            </a:r>
            <a:endParaRPr lang="en-US" dirty="0" smtClean="0"/>
          </a:p>
          <a:p>
            <a:r>
              <a:rPr lang="en-US" dirty="0" smtClean="0"/>
              <a:t>Portland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802.1aq (SPB)</a:t>
            </a:r>
          </a:p>
          <a:p>
            <a:r>
              <a:rPr lang="en-US" dirty="0" smtClean="0"/>
              <a:t>RFC 5556 </a:t>
            </a:r>
          </a:p>
          <a:p>
            <a:pPr lvl="1"/>
            <a:r>
              <a:rPr lang="en-US" dirty="0" smtClean="0"/>
              <a:t>TRILL: Problem and Applicability</a:t>
            </a:r>
          </a:p>
          <a:p>
            <a:r>
              <a:rPr lang="en-US" dirty="0" smtClean="0"/>
              <a:t>RFC TBD</a:t>
            </a:r>
          </a:p>
          <a:p>
            <a:pPr lvl="1"/>
            <a:r>
              <a:rPr lang="en-US" dirty="0" smtClean="0"/>
              <a:t>RBridges: Base Protocol Specification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IESG</a:t>
            </a:r>
            <a:r>
              <a:rPr lang="en-US" dirty="0" smtClean="0"/>
              <a:t> Last Call</a:t>
            </a:r>
          </a:p>
          <a:p>
            <a:r>
              <a:rPr lang="en-US" dirty="0" smtClean="0"/>
              <a:t>RBridge VLAN Mapping</a:t>
            </a:r>
          </a:p>
          <a:p>
            <a:r>
              <a:rPr lang="en-US" dirty="0" smtClean="0"/>
              <a:t>RBridges: TRILL Header </a:t>
            </a:r>
            <a:r>
              <a:rPr lang="en-US" dirty="0" smtClean="0"/>
              <a:t>Options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  &amp; the 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Testing Program</a:t>
            </a:r>
          </a:p>
          <a:p>
            <a:pPr lvl="1"/>
            <a:r>
              <a:rPr lang="en-US" dirty="0" smtClean="0"/>
              <a:t>Interoperability Test Suite</a:t>
            </a:r>
          </a:p>
          <a:p>
            <a:pPr lvl="1"/>
            <a:r>
              <a:rPr lang="en-US" dirty="0" smtClean="0"/>
              <a:t>Conformance Test Suite</a:t>
            </a:r>
          </a:p>
          <a:p>
            <a:pPr lvl="1"/>
            <a:r>
              <a:rPr lang="en-US" dirty="0" smtClean="0"/>
              <a:t>Plug Fest </a:t>
            </a:r>
            <a:r>
              <a:rPr lang="en-US" dirty="0" err="1" smtClean="0"/>
              <a:t>Q3</a:t>
            </a:r>
            <a:r>
              <a:rPr lang="en-US" dirty="0" smtClean="0"/>
              <a:t>/</a:t>
            </a:r>
            <a:r>
              <a:rPr lang="en-US" dirty="0" err="1" smtClean="0"/>
              <a:t>Q4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Research! (CS majors!)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optimal number of distribution trees in an arbitrary campus?</a:t>
            </a:r>
          </a:p>
          <a:p>
            <a:r>
              <a:rPr lang="en-US" dirty="0" smtClean="0"/>
              <a:t>What is the optimal placement of the roots of these distribution trees?</a:t>
            </a:r>
          </a:p>
          <a:p>
            <a:r>
              <a:rPr lang="en-US" dirty="0" smtClean="0"/>
              <a:t>TRILL runs over “a single Level 1 IS-IS area”, what would be the effect of multiple levels or instances</a:t>
            </a:r>
          </a:p>
          <a:p>
            <a:pPr lvl="1"/>
            <a:r>
              <a:rPr lang="en-US" dirty="0" smtClean="0"/>
              <a:t>Working Group wants to know the answer to this!</a:t>
            </a:r>
          </a:p>
          <a:p>
            <a:r>
              <a:rPr lang="en-US" dirty="0" smtClean="0"/>
              <a:t>Load balancing mechanism?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Statement			</a:t>
            </a:r>
            <a:r>
              <a:rPr lang="en-US" dirty="0" smtClean="0">
                <a:sym typeface="Wingdings 2"/>
              </a:rPr>
              <a:t></a:t>
            </a:r>
            <a:endParaRPr lang="en-US" dirty="0" smtClean="0"/>
          </a:p>
          <a:p>
            <a:r>
              <a:rPr lang="en-US" dirty="0" smtClean="0"/>
              <a:t>Solution			</a:t>
            </a:r>
            <a:r>
              <a:rPr lang="en-US" dirty="0" smtClean="0">
                <a:sym typeface="Wingdings 2"/>
              </a:rPr>
              <a:t> 		</a:t>
            </a:r>
            <a:endParaRPr lang="en-US" dirty="0" smtClean="0"/>
          </a:p>
          <a:p>
            <a:pPr lvl="1"/>
            <a:r>
              <a:rPr lang="en-US" dirty="0" smtClean="0"/>
              <a:t>TRILL			</a:t>
            </a:r>
            <a:r>
              <a:rPr lang="en-US" dirty="0" smtClean="0">
                <a:sym typeface="Wingdings 2"/>
              </a:rPr>
              <a:t> 		 	</a:t>
            </a:r>
            <a:endParaRPr lang="en-US" dirty="0" smtClean="0"/>
          </a:p>
          <a:p>
            <a:r>
              <a:rPr lang="en-US" dirty="0" smtClean="0"/>
              <a:t>Alternatives				</a:t>
            </a:r>
            <a:r>
              <a:rPr lang="en-US" dirty="0" smtClean="0">
                <a:sym typeface="Wingdings 2"/>
              </a:rPr>
              <a:t> 	</a:t>
            </a:r>
            <a:endParaRPr lang="en-US" dirty="0" smtClean="0"/>
          </a:p>
          <a:p>
            <a:pPr lvl="1"/>
            <a:r>
              <a:rPr lang="en-US" dirty="0" smtClean="0"/>
              <a:t>SPB		</a:t>
            </a:r>
            <a:r>
              <a:rPr lang="en-US" dirty="0" smtClean="0">
                <a:sym typeface="Wingdings 2"/>
              </a:rPr>
              <a:t> 			 	</a:t>
            </a:r>
            <a:endParaRPr lang="en-US" dirty="0" smtClean="0"/>
          </a:p>
          <a:p>
            <a:r>
              <a:rPr lang="en-US" dirty="0" smtClean="0"/>
              <a:t>Market Status				</a:t>
            </a:r>
            <a:r>
              <a:rPr lang="en-US" dirty="0" smtClean="0">
                <a:sym typeface="Wingdings 2"/>
              </a:rPr>
              <a:t></a:t>
            </a:r>
            <a:endParaRPr lang="en-US" dirty="0" smtClean="0"/>
          </a:p>
          <a:p>
            <a:r>
              <a:rPr lang="en-US" dirty="0" smtClean="0"/>
              <a:t>TRILL &amp; the IOL			</a:t>
            </a:r>
            <a:r>
              <a:rPr lang="en-US" dirty="0" smtClean="0">
                <a:sym typeface="Wingdings 2"/>
              </a:rPr>
              <a:t> 	</a:t>
            </a:r>
            <a:endParaRPr lang="en-US" dirty="0" smtClean="0"/>
          </a:p>
          <a:p>
            <a:r>
              <a:rPr lang="en-US" dirty="0" smtClean="0"/>
              <a:t>Research Opportunities		</a:t>
            </a:r>
            <a:r>
              <a:rPr lang="en-US" dirty="0" smtClean="0">
                <a:sym typeface="Wingdings 2"/>
              </a:rPr>
              <a:t>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http://www.ietf.org/dyn/wg/charter/trill-charter.html</a:t>
            </a:r>
          </a:p>
          <a:p>
            <a:pPr lvl="1"/>
            <a:r>
              <a:rPr lang="en-US" dirty="0" smtClean="0"/>
              <a:t>http://www.ietf.org/id/draft-ietf-trill-rbridge-options-00.txt</a:t>
            </a:r>
          </a:p>
          <a:p>
            <a:pPr lvl="1"/>
            <a:r>
              <a:rPr lang="en-US" dirty="0" smtClean="0"/>
              <a:t>http://www.ietf.org/id/draft-ietf-trill-rbridge-vlan-mapping-01.txt</a:t>
            </a:r>
          </a:p>
          <a:p>
            <a:pPr lvl="1"/>
            <a:r>
              <a:rPr lang="en-US" dirty="0" smtClean="0"/>
              <a:t>http://www.ietf.org/id/draft-ietf-trill-rbridge-protocol-16.txt</a:t>
            </a:r>
          </a:p>
          <a:p>
            <a:pPr lvl="1"/>
            <a:r>
              <a:rPr lang="en-US" dirty="0" smtClean="0"/>
              <a:t>http://www.ietf.org/rfc/rfc5556.txt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228725" y="1257300"/>
          <a:ext cx="66865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Visio" r:id="rId4" imgW="6686839" imgH="4345408" progId="Visio.Drawing.11">
                  <p:embed/>
                </p:oleObj>
              </mc:Choice>
              <mc:Fallback>
                <p:oleObj name="Visio" r:id="rId4" imgW="6686839" imgH="434540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257300"/>
                        <a:ext cx="668655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266825"/>
            <a:ext cx="6667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Broadcast Domain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Bond (UNH-IOL)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D1BE-D44C-45C5-998E-60D14E0CAB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1348</Words>
  <Application>Microsoft Office PowerPoint</Application>
  <PresentationFormat>On-screen Show (4:3)</PresentationFormat>
  <Paragraphs>342</Paragraphs>
  <Slides>44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TRansparent Interconnection of Lots of Links (TRILL)  www.iol.unh.edu</vt:lpstr>
      <vt:lpstr>Routing vs. Bridging</vt:lpstr>
      <vt:lpstr>Broadcast Domain</vt:lpstr>
      <vt:lpstr>Broadcast Domain</vt:lpstr>
      <vt:lpstr>Broadcast Domain</vt:lpstr>
      <vt:lpstr>Broadcast Domain</vt:lpstr>
      <vt:lpstr>Broadcast Domain</vt:lpstr>
      <vt:lpstr>Broadcast Domain</vt:lpstr>
      <vt:lpstr>Broadcast Domain</vt:lpstr>
      <vt:lpstr>Spanning Tree</vt:lpstr>
      <vt:lpstr>Spanning Tree</vt:lpstr>
      <vt:lpstr>Spanning Tree</vt:lpstr>
      <vt:lpstr>PowerPoint Presentation</vt:lpstr>
      <vt:lpstr>Spanning Tree</vt:lpstr>
      <vt:lpstr>Spanning Tree</vt:lpstr>
      <vt:lpstr>Spanning Tree</vt:lpstr>
      <vt:lpstr>Spanning Tree</vt:lpstr>
      <vt:lpstr>PowerPoint Presentation</vt:lpstr>
      <vt:lpstr>Algorhyme</vt:lpstr>
      <vt:lpstr>Today</vt:lpstr>
      <vt:lpstr>Algorhyme V2</vt:lpstr>
      <vt:lpstr>TRILL</vt:lpstr>
      <vt:lpstr>TRILL: Definitions</vt:lpstr>
      <vt:lpstr>TRILL: Overview</vt:lpstr>
      <vt:lpstr>TRILL: Overview</vt:lpstr>
      <vt:lpstr>TRILL: Overview</vt:lpstr>
      <vt:lpstr>TRILL: Overview</vt:lpstr>
      <vt:lpstr>TRILL: Overview</vt:lpstr>
      <vt:lpstr>TRILL: Distribution Trees</vt:lpstr>
      <vt:lpstr>TRILL: Distribution Trees</vt:lpstr>
      <vt:lpstr>TRILL: Distribution Trees</vt:lpstr>
      <vt:lpstr>TRILL: Address Learning</vt:lpstr>
      <vt:lpstr>TRILL: Address Learning</vt:lpstr>
      <vt:lpstr>TRILL: ESADI</vt:lpstr>
      <vt:lpstr>TRILL: VLANs</vt:lpstr>
      <vt:lpstr>TRILL</vt:lpstr>
      <vt:lpstr>PowerPoint Presentation</vt:lpstr>
      <vt:lpstr>Today</vt:lpstr>
      <vt:lpstr>SPB</vt:lpstr>
      <vt:lpstr>Market Status</vt:lpstr>
      <vt:lpstr>TRILL  &amp; the IOL</vt:lpstr>
      <vt:lpstr>Research Opportunities</vt:lpstr>
      <vt:lpstr>THE END!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New Hampshire InterOperability Laboratory  www.iol.unh.edu</dc:title>
  <dc:creator>Garrett</dc:creator>
  <cp:lastModifiedBy>David M. Bond</cp:lastModifiedBy>
  <cp:revision>156</cp:revision>
  <dcterms:created xsi:type="dcterms:W3CDTF">2009-10-22T14:02:33Z</dcterms:created>
  <dcterms:modified xsi:type="dcterms:W3CDTF">2010-03-11T21:42:29Z</dcterms:modified>
</cp:coreProperties>
</file>